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1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D7E8EC"/>
                </a:solidFill>
                <a:latin typeface="Calibri"/>
              </a:rPr>
              <a:t>當下規劃流程 — 簡報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19456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CF7"/>
                </a:solidFill>
                <a:latin typeface="Arial"/>
              </a:rPr>
              <a:t>策略要當輸入，不能當最後一步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383280"/>
            <a:ext cx="10515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C9BFB0"/>
                </a:solidFill>
                <a:latin typeface="Calibri"/>
              </a:rPr>
              <a:t>對現有七步主鏈的解讀、建議順序、RACI，以及各階段產出文件（以 NG port 取件等真實案子填寫）。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4297680"/>
            <a:ext cx="2194560" cy="54864"/>
          </a:xfrm>
          <a:prstGeom prst="rect">
            <a:avLst/>
          </a:prstGeom>
          <a:solidFill>
            <a:srgbClr val="9A34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457200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D7E8EC"/>
                </a:solidFill>
                <a:latin typeface="Calibri"/>
              </a:rPr>
              <a:t>需求來源 → 盤點 → 分析 → 入池 → 篩選排名 → 立項 Gate → 策略桶與分批投入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C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537960"/>
            <a:ext cx="8229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75C"/>
                </a:solidFill>
                <a:latin typeface="Calibri"/>
              </a:rPr>
              <a:t>先進工藝需求規劃流程  ·  建議與文件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41280" y="6537960"/>
            <a:ext cx="1463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6F675C"/>
                </a:solidFill>
                <a:latin typeface="Calibri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9A3412"/>
                </a:solidFill>
                <a:latin typeface="Calibri"/>
              </a:rPr>
              <a:t>文件範例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C1915"/>
                </a:solidFill>
                <a:latin typeface="Arial"/>
              </a:rPr>
              <a:t>REQ-004 NG port 取件：有條件 Go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325880"/>
            <a:ext cx="11247120" cy="100584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463040"/>
            <a:ext cx="10789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C1915"/>
                </a:solidFill>
                <a:latin typeface="Calibri"/>
              </a:rPr>
              <a:t>組內綜合 8.1 排第一，仍不能無條件放行。OI／樣品未取、高度目測、HMI 未定。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2560320"/>
            <a:ext cx="11247120" cy="68580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2724912"/>
            <a:ext cx="10789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C1915"/>
                </a:solidFill>
                <a:latin typeface="Calibri"/>
              </a:rPr>
              <a:t>1.  2 週內複測高度與 NG 件重量／外型。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3337560"/>
            <a:ext cx="11247120" cy="68580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3502152"/>
            <a:ext cx="10789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C1915"/>
                </a:solidFill>
                <a:latin typeface="Calibri"/>
              </a:rPr>
              <a:t>2.  樣品與 OI 到位前，不得下長交期本體採購。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4114800"/>
            <a:ext cx="11247120" cy="68580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4279392"/>
            <a:ext cx="10789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C1915"/>
                </a:solidFill>
                <a:latin typeface="Calibri"/>
              </a:rPr>
              <a:t>3.  HMI 通訊或實體按鈕，3 週內二選一。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7200" y="4892040"/>
            <a:ext cx="11247120" cy="68580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5800" y="5056632"/>
            <a:ext cx="10789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C1915"/>
                </a:solidFill>
                <a:latin typeface="Calibri"/>
              </a:rPr>
              <a:t>4.  樣件試取成功（不掉件、節拍達標）再釋放本體預算。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C19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16459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D7E8EC"/>
                </a:solidFill>
                <a:latin typeface="Calibri"/>
              </a:rPr>
              <a:t>怎麼用這份材料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1031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CF7"/>
                </a:solidFill>
                <a:latin typeface="Arial"/>
              </a:rPr>
              <a:t>互動頁給開會翻文件
簡報給主管講因果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657600"/>
            <a:ext cx="105156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C9BFB0"/>
                </a:solidFill>
                <a:latin typeface="Calibri"/>
              </a:rPr>
              <a:t>下一步：用提案單把資訊不足的列退回分析；用策略桶檢查這 23 項會不會打穿突破預算；選 1 個 Gate（建議 #4）把有條件 Go 走完一次。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C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537960"/>
            <a:ext cx="8229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75C"/>
                </a:solidFill>
                <a:latin typeface="Calibri"/>
              </a:rPr>
              <a:t>先進工藝需求規劃流程  ·  建議與文件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41280" y="6537960"/>
            <a:ext cx="1463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6F675C"/>
                </a:solidFill>
                <a:latin typeface="Calibri"/>
              </a:rPr>
              <a:t>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9A3412"/>
                </a:solidFill>
                <a:latin typeface="Calibri"/>
              </a:rPr>
              <a:t>解讀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C1915"/>
                </a:solidFill>
                <a:latin typeface="Arial"/>
              </a:rPr>
              <a:t>這張圖是「今年要立哪些案」，不是單個專案怎麼做完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11480" y="1463040"/>
            <a:ext cx="1554480" cy="77724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1627632"/>
            <a:ext cx="1554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C1915"/>
                </a:solidFill>
                <a:latin typeface="Calibri"/>
              </a:rPr>
              <a:t>1 來源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075688" y="1463040"/>
            <a:ext cx="1554480" cy="77724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075688" y="1627632"/>
            <a:ext cx="1554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C1915"/>
                </a:solidFill>
                <a:latin typeface="Calibri"/>
              </a:rPr>
              <a:t>2 盤點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739896" y="1463040"/>
            <a:ext cx="1554480" cy="77724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739896" y="1627632"/>
            <a:ext cx="1554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C1915"/>
                </a:solidFill>
                <a:latin typeface="Calibri"/>
              </a:rPr>
              <a:t>3 分析／挖掘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04104" y="1463040"/>
            <a:ext cx="1554480" cy="77724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04104" y="1627632"/>
            <a:ext cx="1554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C1915"/>
                </a:solidFill>
                <a:latin typeface="Calibri"/>
              </a:rPr>
              <a:t>4 需求池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68312" y="1463040"/>
            <a:ext cx="1554480" cy="77724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068312" y="1627632"/>
            <a:ext cx="1554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C1915"/>
                </a:solidFill>
                <a:latin typeface="Calibri"/>
              </a:rPr>
              <a:t>5 篩選排名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732519" y="1463040"/>
            <a:ext cx="1554480" cy="77724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732519" y="1627632"/>
            <a:ext cx="1554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C1915"/>
                </a:solidFill>
                <a:latin typeface="Calibri"/>
              </a:rPr>
              <a:t>6 立項審核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396728" y="1463040"/>
            <a:ext cx="1554480" cy="77724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396728" y="1627632"/>
            <a:ext cx="1554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C1915"/>
                </a:solidFill>
                <a:latin typeface="Calibri"/>
              </a:rPr>
              <a:t>7 對應策略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2468880"/>
            <a:ext cx="109728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>
                <a:solidFill>
                  <a:srgbClr val="1C1915"/>
                </a:solidFill>
                <a:latin typeface="Calibri"/>
              </a:rPr>
              <a:t>•  虛線框打在需求分析，氣泡寫「挖掘需求」——現在卡在把標題挖成可判斷的需求。</a:t>
            </a:r>
          </a:p>
          <a:p>
            <a:pPr>
              <a:spcAft>
                <a:spcPts val="800"/>
              </a:spcAft>
            </a:pPr>
            <a:r>
              <a:rPr sz="1600">
                <a:solidFill>
                  <a:srgbClr val="1C1915"/>
                </a:solidFill>
                <a:latin typeface="Calibri"/>
              </a:rPr>
              <a:t>•  盤點／分析都拆內部與外部，但外部分析在圖上是懸空的，沒接回需求池。</a:t>
            </a:r>
          </a:p>
          <a:p>
            <a:pPr>
              <a:spcAft>
                <a:spcPts val="800"/>
              </a:spcAft>
            </a:pPr>
            <a:r>
              <a:rPr sz="1600">
                <a:solidFill>
                  <a:srgbClr val="1C1915"/>
                </a:solidFill>
                <a:latin typeface="Calibri"/>
              </a:rPr>
              <a:t>•  立項審核底下只寫「審核部門資源」，沒有 Go／Kill 準則或策略契合。</a:t>
            </a:r>
          </a:p>
          <a:p>
            <a:pPr>
              <a:spcAft>
                <a:spcPts val="800"/>
              </a:spcAft>
            </a:pPr>
            <a:r>
              <a:rPr sz="1600">
                <a:solidFill>
                  <a:srgbClr val="1C1915"/>
                </a:solidFill>
                <a:latin typeface="Calibri"/>
              </a:rPr>
              <a:t>•  紅字「接續內部需求分析」表示這張圖只畫主鏈，分析還要再往下拆。</a:t>
            </a:r>
          </a:p>
          <a:p>
            <a:pPr>
              <a:spcAft>
                <a:spcPts val="800"/>
              </a:spcAft>
            </a:pPr>
            <a:r>
              <a:rPr sz="1600">
                <a:solidFill>
                  <a:srgbClr val="1C1915"/>
                </a:solidFill>
                <a:latin typeface="Calibri"/>
              </a:rPr>
              <a:t>•  對應部門策略放在最後：因果反了。策略與年度預算應是篩選與立項的邊界。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C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537960"/>
            <a:ext cx="8229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75C"/>
                </a:solidFill>
                <a:latin typeface="Calibri"/>
              </a:rPr>
              <a:t>先進工藝需求規劃流程  ·  建議與文件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41280" y="6537960"/>
            <a:ext cx="1463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6F675C"/>
                </a:solidFill>
                <a:latin typeface="Calibri"/>
              </a:rPr>
              <a:t>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9A3412"/>
                </a:solidFill>
                <a:latin typeface="Calibri"/>
              </a:rPr>
              <a:t>建議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C1915"/>
                </a:solidFill>
                <a:latin typeface="Arial"/>
              </a:rPr>
              <a:t>五個要先改的結構問題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280160"/>
            <a:ext cx="11247120" cy="86868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389888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C1915"/>
                </a:solidFill>
                <a:latin typeface="Calibri"/>
              </a:rPr>
              <a:t>策略放最後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1682496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6F675C"/>
                </a:solidFill>
                <a:latin typeface="Calibri"/>
              </a:rPr>
              <a:t>部門編預算時同步編策略。高分案對不上桶，或立項後才發現沒子彈。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240280"/>
            <a:ext cx="11247120" cy="86868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350008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C1915"/>
                </a:solidFill>
                <a:latin typeface="Calibri"/>
              </a:rPr>
              <a:t>盤點太瘦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2642616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6F675C"/>
                </a:solidFill>
                <a:latin typeface="Calibri"/>
              </a:rPr>
              <a:t>只收標題，分析就對空表打分。最低欄位：問題、現況、期望、影響、窗口。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200400"/>
            <a:ext cx="11247120" cy="86868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310128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C1915"/>
                </a:solidFill>
                <a:latin typeface="Calibri"/>
              </a:rPr>
              <a:t>內外部兩套帳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3602736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6F675C"/>
                </a:solidFill>
                <a:latin typeface="Calibri"/>
              </a:rPr>
              <a:t>客戶／NBD 與廠內必須同一套入池欄位，外部分析不能懸空。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160520"/>
            <a:ext cx="11247120" cy="86868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270248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C1915"/>
                </a:solidFill>
                <a:latin typeface="Calibri"/>
              </a:rPr>
              <a:t>立項只審資源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4562856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6F675C"/>
                </a:solidFill>
                <a:latin typeface="Calibri"/>
              </a:rPr>
              <a:t>還要審桶位子、可行性、交期、排擠。輸出 Go／Kill／Hold／Recycle。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120640"/>
            <a:ext cx="11247120" cy="86868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230368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C1915"/>
                </a:solidFill>
                <a:latin typeface="Calibri"/>
              </a:rPr>
              <a:t>沒有回饋環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5522976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6F675C"/>
                </a:solidFill>
                <a:latin typeface="Calibri"/>
              </a:rPr>
              <a:t>改 in-line 後機器人要能調度；被 Kill 的需求要回池，不是消失。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C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537960"/>
            <a:ext cx="8229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75C"/>
                </a:solidFill>
                <a:latin typeface="Calibri"/>
              </a:rPr>
              <a:t>先進工藝需求規劃流程  ·  建議與文件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41280" y="6537960"/>
            <a:ext cx="1463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6F675C"/>
                </a:solidFill>
                <a:latin typeface="Calibri"/>
              </a:rPr>
              <a:t>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9A3412"/>
                </a:solidFill>
                <a:latin typeface="Calibri"/>
              </a:rPr>
              <a:t>建議順序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C1915"/>
                </a:solidFill>
                <a:latin typeface="Arial"/>
              </a:rPr>
              <a:t>先鎖策略與預算，再讓需求進來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11480" y="1417320"/>
            <a:ext cx="2788920" cy="201168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600200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9A3412"/>
                </a:solidFill>
                <a:latin typeface="Calibri"/>
              </a:rPr>
              <a:t>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96596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C1915"/>
                </a:solidFill>
                <a:latin typeface="Calibri"/>
              </a:rPr>
              <a:t>對齊年度策略與預算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651760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6F675C"/>
                </a:solidFill>
                <a:latin typeface="Calibri"/>
              </a:rPr>
              <a:t>主題、桶比例、資源上限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37560" y="1417320"/>
            <a:ext cx="2788920" cy="201168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20440" y="1600200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9A3412"/>
                </a:solidFill>
                <a:latin typeface="Calibri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20440" y="196596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C1915"/>
                </a:solidFill>
                <a:latin typeface="Calibri"/>
              </a:rPr>
              <a:t>需求來源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20440" y="2651760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6F675C"/>
                </a:solidFill>
                <a:latin typeface="Calibri"/>
              </a:rPr>
              <a:t>廠區／RD／客戶／NBD／MRO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63640" y="1417320"/>
            <a:ext cx="2788920" cy="201168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46520" y="1600200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9A3412"/>
                </a:solidFill>
                <a:latin typeface="Calibri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96596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C1915"/>
                </a:solidFill>
                <a:latin typeface="Calibri"/>
              </a:rPr>
              <a:t>盤點收集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651760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6F675C"/>
                </a:solidFill>
                <a:latin typeface="Calibri"/>
              </a:rPr>
              <a:t>內外部同一張登記表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89720" y="1417320"/>
            <a:ext cx="2788920" cy="201168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72600" y="1600200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9A3412"/>
                </a:solidFill>
                <a:latin typeface="Calibri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72600" y="196596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C1915"/>
                </a:solidFill>
                <a:latin typeface="Calibri"/>
              </a:rPr>
              <a:t>需求分析（挖掘）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72600" y="2651760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6F675C"/>
                </a:solidFill>
                <a:latin typeface="Calibri"/>
              </a:rPr>
              <a:t>Fit Criteria、基線、約束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11480" y="3703320"/>
            <a:ext cx="2788920" cy="201168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94360" y="3886200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9A3412"/>
                </a:solidFill>
                <a:latin typeface="Calibri"/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4360" y="425196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C1915"/>
                </a:solidFill>
                <a:latin typeface="Calibri"/>
              </a:rPr>
              <a:t>入池與分類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4360" y="4937760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6F675C"/>
                </a:solidFill>
                <a:latin typeface="Calibri"/>
              </a:rPr>
              <a:t>五個技術歸口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337560" y="3703320"/>
            <a:ext cx="2788920" cy="201168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520440" y="3886200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9A3412"/>
                </a:solidFill>
                <a:latin typeface="Calibri"/>
              </a:rPr>
              <a:t>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520440" y="425196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C1915"/>
                </a:solidFill>
                <a:latin typeface="Calibri"/>
              </a:rPr>
              <a:t>篩選與組內排名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20440" y="4937760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6F675C"/>
                </a:solidFill>
                <a:latin typeface="Calibri"/>
              </a:rPr>
              <a:t>Must-meet 再打分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263640" y="3703320"/>
            <a:ext cx="2788920" cy="201168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46520" y="3886200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9A3412"/>
                </a:solidFill>
                <a:latin typeface="Calibri"/>
              </a:rPr>
              <a:t>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46520" y="425196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C1915"/>
                </a:solidFill>
                <a:latin typeface="Calibri"/>
              </a:rPr>
              <a:t>立項 Gate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46520" y="4937760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6F675C"/>
                </a:solidFill>
                <a:latin typeface="Calibri"/>
              </a:rPr>
              <a:t>對桶、對資源、對交期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9189720" y="3703320"/>
            <a:ext cx="2788920" cy="201168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372600" y="3886200"/>
            <a:ext cx="2377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9A3412"/>
                </a:solidFill>
                <a:latin typeface="Calibri"/>
              </a:rPr>
              <a:t>7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372600" y="425196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C1915"/>
                </a:solidFill>
                <a:latin typeface="Calibri"/>
              </a:rPr>
              <a:t>分批投入與回饋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372600" y="4937760"/>
            <a:ext cx="2377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6F675C"/>
                </a:solidFill>
                <a:latin typeface="Calibri"/>
              </a:rPr>
              <a:t>節奏釋放、閒置調度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C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537960"/>
            <a:ext cx="8229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75C"/>
                </a:solidFill>
                <a:latin typeface="Calibri"/>
              </a:rPr>
              <a:t>先進工藝需求規劃流程  ·  建議與文件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41280" y="6537960"/>
            <a:ext cx="1463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6F675C"/>
                </a:solidFill>
                <a:latin typeface="Calibri"/>
              </a:rPr>
              <a:t>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9A3412"/>
                </a:solidFill>
                <a:latin typeface="Calibri"/>
              </a:rPr>
              <a:t>權責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C1915"/>
                </a:solidFill>
                <a:latin typeface="Arial"/>
              </a:rPr>
              <a:t>每一步只允許一個 A（當責）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371600"/>
            <a:ext cx="2788920" cy="210312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554480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1C1915"/>
                </a:solidFill>
                <a:latin typeface="Calibri"/>
              </a:rPr>
              <a:t>R 執行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2103120"/>
            <a:ext cx="23774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6F675C"/>
                </a:solidFill>
                <a:latin typeface="Calibri"/>
              </a:rPr>
              <a:t>動手做、寫文件、開會前把材料備齊。可以多人。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83280" y="1371600"/>
            <a:ext cx="2788920" cy="210312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566160" y="1554480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1C1915"/>
                </a:solidFill>
                <a:latin typeface="Calibri"/>
              </a:rPr>
              <a:t>A 當責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6160" y="2103120"/>
            <a:ext cx="23774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6F675C"/>
                </a:solidFill>
                <a:latin typeface="Calibri"/>
              </a:rPr>
              <a:t>一人拍板。出問題找這個人。不能兩人共當。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09360" y="1371600"/>
            <a:ext cx="2788920" cy="210312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0" y="1554480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1C1915"/>
                </a:solidFill>
                <a:latin typeface="Calibri"/>
              </a:rPr>
              <a:t>C 諮詢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2103120"/>
            <a:ext cx="23774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6F675C"/>
                </a:solidFill>
                <a:latin typeface="Calibri"/>
              </a:rPr>
              <a:t>決策前必須問，提供事實或約束。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235440" y="1371600"/>
            <a:ext cx="2788920" cy="2103120"/>
          </a:xfrm>
          <a:prstGeom prst="roundRect">
            <a:avLst/>
          </a:prstGeom>
          <a:solidFill>
            <a:srgbClr val="F4F1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418320" y="1554480"/>
            <a:ext cx="23774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1C1915"/>
                </a:solidFill>
                <a:latin typeface="Calibri"/>
              </a:rPr>
              <a:t>I 知會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418320" y="2103120"/>
            <a:ext cx="23774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6F675C"/>
                </a:solidFill>
                <a:latin typeface="Calibri"/>
              </a:rPr>
              <a:t>事後知道結果即可，不進決策圈。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3749039"/>
            <a:ext cx="109728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600">
                <a:solidFill>
                  <a:srgbClr val="1C1915"/>
                </a:solidFill>
                <a:latin typeface="Calibri"/>
              </a:rPr>
              <a:t>•  規劃窗口通常是 A（來源／盤點）或 R（分析／評分材料）。</a:t>
            </a:r>
          </a:p>
          <a:p>
            <a:pPr>
              <a:spcAft>
                <a:spcPts val="800"/>
              </a:spcAft>
            </a:pPr>
            <a:r>
              <a:rPr sz="1600">
                <a:solidFill>
                  <a:srgbClr val="1C1915"/>
                </a:solidFill>
                <a:latin typeface="Calibri"/>
              </a:rPr>
              <a:t>•  技術組負責人是分析深度與組內排名的 A。</a:t>
            </a:r>
          </a:p>
          <a:p>
            <a:pPr>
              <a:spcAft>
                <a:spcPts val="800"/>
              </a:spcAft>
            </a:pPr>
            <a:r>
              <a:rPr sz="1600">
                <a:solidFill>
                  <a:srgbClr val="1C1915"/>
                </a:solidFill>
                <a:latin typeface="Calibri"/>
              </a:rPr>
              <a:t>•  部門主管是立項 Gate 與策略桶的 A，不要替每一分改數字。</a:t>
            </a:r>
          </a:p>
          <a:p>
            <a:pPr>
              <a:spcAft>
                <a:spcPts val="800"/>
              </a:spcAft>
            </a:pPr>
            <a:r>
              <a:rPr sz="1600">
                <a:solidFill>
                  <a:srgbClr val="1C1915"/>
                </a:solidFill>
                <a:latin typeface="Calibri"/>
              </a:rPr>
              <a:t>•  廠區窗口是提案 R、分析 C，不是自己替自己的案打 10 分。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C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537960"/>
            <a:ext cx="8229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75C"/>
                </a:solidFill>
                <a:latin typeface="Calibri"/>
              </a:rPr>
              <a:t>先進工藝需求規劃流程  ·  建議與文件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41280" y="6537960"/>
            <a:ext cx="1463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6F675C"/>
                </a:solidFill>
                <a:latin typeface="Calibri"/>
              </a:rPr>
              <a:t>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9A3412"/>
                </a:solidFill>
                <a:latin typeface="Calibri"/>
              </a:rPr>
              <a:t>產出文件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C1915"/>
                </a:solidFill>
                <a:latin typeface="Arial"/>
              </a:rPr>
              <a:t>步驟 1–2 文件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371600"/>
            <a:ext cx="111556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需求提案單（一頁）：標題、來源、廠區、窗口、一句話問題、約束。範例：BP9 NG port 取件。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來源代碼表：內部／外部／策略／客訴／NBD，盤點才分得開。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需求登記總表：本批 Excel 的升級版。標重複與可水平複製（BP9／BP8 套袋）。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覆蓋紀錄：哪些廠已問過。資訊不足（Manifold 洩露只有四字）標成不得進排名。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C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537960"/>
            <a:ext cx="8229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75C"/>
                </a:solidFill>
                <a:latin typeface="Calibri"/>
              </a:rPr>
              <a:t>先進工藝需求規劃流程  ·  建議與文件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41280" y="6537960"/>
            <a:ext cx="1463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6F675C"/>
                </a:solidFill>
                <a:latin typeface="Calibri"/>
              </a:rPr>
              <a:t>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9A3412"/>
                </a:solidFill>
                <a:latin typeface="Calibri"/>
              </a:rPr>
              <a:t>產出文件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C1915"/>
                </a:solidFill>
                <a:latin typeface="Arial"/>
              </a:rPr>
              <a:t>步驟 3–4 文件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371600"/>
            <a:ext cx="111556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需求分析卡：問題、不是什麼、現況流程、基線、Fit Criteria、約束、資訊缺口、建議歸口。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內外部對照：客戶條款補進同一張卡，不另開外部案。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需求池（含狀態）：草稿／已分析／待篩／資訊不足。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分類決議：看長期擁有能力的團隊。#23 寫用膠、交付是 NDT → 測試組。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C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537960"/>
            <a:ext cx="8229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75C"/>
                </a:solidFill>
                <a:latin typeface="Calibri"/>
              </a:rPr>
              <a:t>先進工藝需求規劃流程  ·  建議與文件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41280" y="6537960"/>
            <a:ext cx="1463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6F675C"/>
                </a:solidFill>
                <a:latin typeface="Calibri"/>
              </a:rPr>
              <a:t>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9A3412"/>
                </a:solidFill>
                <a:latin typeface="Calibri"/>
              </a:rPr>
              <a:t>產出文件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C1915"/>
                </a:solidFill>
                <a:latin typeface="Arial"/>
              </a:rPr>
              <a:t>步驟 5–6 文件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371600"/>
            <a:ext cx="111556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Must-meet 清單：無窗口、無問題陳述、不屬本部門 → 退回，不是低分。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評分卡：可行性 30% + 價值 40% + 前景 30%，每分一句理由。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組內排序 + 淘汰／暫緩：#5 PS 組裝 Hold；#13 巡檢 Kill／降權。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立項包 + Gate 紀錄：對桶、對資源、對交期。範例 #4 有條件 Go，樣件前不得下長交期本體。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資源占用表：每個 Go 從哪個桶扣，剩餘透明。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C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537960"/>
            <a:ext cx="8229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75C"/>
                </a:solidFill>
                <a:latin typeface="Calibri"/>
              </a:rPr>
              <a:t>先進工藝需求規劃流程  ·  建議與文件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241280" y="6537960"/>
            <a:ext cx="1463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0">
                <a:solidFill>
                  <a:srgbClr val="6F675C"/>
                </a:solidFill>
                <a:latin typeface="Calibri"/>
              </a:rPr>
              <a:t>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9A3412"/>
                </a:solidFill>
                <a:latin typeface="Calibri"/>
              </a:rPr>
              <a:t>產出文件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C1915"/>
                </a:solidFill>
                <a:latin typeface="Arial"/>
              </a:rPr>
              <a:t>步驟 0／7 文件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371600"/>
            <a:ext cx="111556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年度策略一頁紙：今年打哪幾仗（具身可複製場景、氫能節點、AI 散熱品質、實驗室窗口）。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策略桶與比例（示例）：突破 25–30%、精進 35–40%、維持 15–20%、彈性 10–15%。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立項組合覆核：具身不要同時開下腰高難度與精密組裝，會打穿突破桶。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C1915"/>
                </a:solidFill>
                <a:latin typeface="Calibri"/>
              </a:rPr>
              <a:t>•  預研（內部膠路 NDT、巡檢）進彈性桶，不要假裝是主力。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